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99" r:id="rId1"/>
  </p:sldMasterIdLst>
  <p:notesMasterIdLst>
    <p:notesMasterId r:id="rId18"/>
  </p:notesMasterIdLst>
  <p:handoutMasterIdLst>
    <p:handoutMasterId r:id="rId19"/>
  </p:handoutMasterIdLst>
  <p:sldIdLst>
    <p:sldId id="256" r:id="rId2"/>
    <p:sldId id="274" r:id="rId3"/>
    <p:sldId id="262" r:id="rId4"/>
    <p:sldId id="276" r:id="rId5"/>
    <p:sldId id="275" r:id="rId6"/>
    <p:sldId id="277" r:id="rId7"/>
    <p:sldId id="278" r:id="rId8"/>
    <p:sldId id="279" r:id="rId9"/>
    <p:sldId id="280" r:id="rId10"/>
    <p:sldId id="281" r:id="rId11"/>
    <p:sldId id="282" r:id="rId12"/>
    <p:sldId id="283" r:id="rId13"/>
    <p:sldId id="285" r:id="rId14"/>
    <p:sldId id="286" r:id="rId15"/>
    <p:sldId id="287" r:id="rId16"/>
    <p:sldId id="28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B4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237" autoAdjust="0"/>
    <p:restoredTop sz="80501" autoAdjust="0"/>
  </p:normalViewPr>
  <p:slideViewPr>
    <p:cSldViewPr snapToGrid="0">
      <p:cViewPr varScale="1">
        <p:scale>
          <a:sx n="86" d="100"/>
          <a:sy n="86" d="100"/>
        </p:scale>
        <p:origin x="146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B66EF2-9289-4B70-82CC-5A7320FB6993}" type="datetimeFigureOut">
              <a:rPr lang="fr-FR" smtClean="0"/>
              <a:t>16/10/2018</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57968C-182E-4095-9A1A-1495BA05C18B}" type="slidenum">
              <a:rPr lang="fr-FR" smtClean="0"/>
              <a:t>‹N°›</a:t>
            </a:fld>
            <a:endParaRPr lang="fr-FR"/>
          </a:p>
        </p:txBody>
      </p:sp>
    </p:spTree>
    <p:extLst>
      <p:ext uri="{BB962C8B-B14F-4D97-AF65-F5344CB8AC3E}">
        <p14:creationId xmlns:p14="http://schemas.microsoft.com/office/powerpoint/2010/main" val="4260425966"/>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684FB4-FBE7-4FC8-BA74-655E099387A0}" type="datetimeFigureOut">
              <a:rPr lang="fr-FR" smtClean="0"/>
              <a:t>16/10/2018</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9EF8A0-0A69-4216-B658-E1A053081AB4}" type="slidenum">
              <a:rPr lang="fr-FR" smtClean="0"/>
              <a:t>‹N°›</a:t>
            </a:fld>
            <a:endParaRPr lang="fr-FR"/>
          </a:p>
        </p:txBody>
      </p:sp>
    </p:spTree>
    <p:extLst>
      <p:ext uri="{BB962C8B-B14F-4D97-AF65-F5344CB8AC3E}">
        <p14:creationId xmlns:p14="http://schemas.microsoft.com/office/powerpoint/2010/main" val="105560723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1</a:t>
            </a:fld>
            <a:endParaRPr lang="fr-FR"/>
          </a:p>
        </p:txBody>
      </p:sp>
    </p:spTree>
    <p:extLst>
      <p:ext uri="{BB962C8B-B14F-4D97-AF65-F5344CB8AC3E}">
        <p14:creationId xmlns:p14="http://schemas.microsoft.com/office/powerpoint/2010/main" val="6708213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10</a:t>
            </a:fld>
            <a:endParaRPr lang="fr-FR"/>
          </a:p>
        </p:txBody>
      </p:sp>
    </p:spTree>
    <p:extLst>
      <p:ext uri="{BB962C8B-B14F-4D97-AF65-F5344CB8AC3E}">
        <p14:creationId xmlns:p14="http://schemas.microsoft.com/office/powerpoint/2010/main" val="19930209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11</a:t>
            </a:fld>
            <a:endParaRPr lang="fr-FR"/>
          </a:p>
        </p:txBody>
      </p:sp>
    </p:spTree>
    <p:extLst>
      <p:ext uri="{BB962C8B-B14F-4D97-AF65-F5344CB8AC3E}">
        <p14:creationId xmlns:p14="http://schemas.microsoft.com/office/powerpoint/2010/main" val="25211773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12</a:t>
            </a:fld>
            <a:endParaRPr lang="fr-FR"/>
          </a:p>
        </p:txBody>
      </p:sp>
    </p:spTree>
    <p:extLst>
      <p:ext uri="{BB962C8B-B14F-4D97-AF65-F5344CB8AC3E}">
        <p14:creationId xmlns:p14="http://schemas.microsoft.com/office/powerpoint/2010/main" val="24059024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13</a:t>
            </a:fld>
            <a:endParaRPr lang="fr-FR"/>
          </a:p>
        </p:txBody>
      </p:sp>
    </p:spTree>
    <p:extLst>
      <p:ext uri="{BB962C8B-B14F-4D97-AF65-F5344CB8AC3E}">
        <p14:creationId xmlns:p14="http://schemas.microsoft.com/office/powerpoint/2010/main" val="12751935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14</a:t>
            </a:fld>
            <a:endParaRPr lang="fr-FR"/>
          </a:p>
        </p:txBody>
      </p:sp>
    </p:spTree>
    <p:extLst>
      <p:ext uri="{BB962C8B-B14F-4D97-AF65-F5344CB8AC3E}">
        <p14:creationId xmlns:p14="http://schemas.microsoft.com/office/powerpoint/2010/main" val="20274771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15</a:t>
            </a:fld>
            <a:endParaRPr lang="fr-FR"/>
          </a:p>
        </p:txBody>
      </p:sp>
    </p:spTree>
    <p:extLst>
      <p:ext uri="{BB962C8B-B14F-4D97-AF65-F5344CB8AC3E}">
        <p14:creationId xmlns:p14="http://schemas.microsoft.com/office/powerpoint/2010/main" val="627604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baseline="0"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solidFill>
                  <a:prstClr val="black"/>
                </a:solidFill>
              </a:rPr>
              <a:pPr/>
              <a:t>16</a:t>
            </a:fld>
            <a:endParaRPr lang="fr-FR">
              <a:solidFill>
                <a:prstClr val="black"/>
              </a:solidFill>
            </a:endParaRPr>
          </a:p>
        </p:txBody>
      </p:sp>
    </p:spTree>
    <p:extLst>
      <p:ext uri="{BB962C8B-B14F-4D97-AF65-F5344CB8AC3E}">
        <p14:creationId xmlns:p14="http://schemas.microsoft.com/office/powerpoint/2010/main" val="40364740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baseline="0"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solidFill>
                  <a:prstClr val="black"/>
                </a:solidFill>
              </a:rPr>
              <a:pPr/>
              <a:t>2</a:t>
            </a:fld>
            <a:endParaRPr lang="fr-FR">
              <a:solidFill>
                <a:prstClr val="black"/>
              </a:solidFill>
            </a:endParaRPr>
          </a:p>
        </p:txBody>
      </p:sp>
    </p:spTree>
    <p:extLst>
      <p:ext uri="{BB962C8B-B14F-4D97-AF65-F5344CB8AC3E}">
        <p14:creationId xmlns:p14="http://schemas.microsoft.com/office/powerpoint/2010/main" val="2000774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3</a:t>
            </a:fld>
            <a:endParaRPr lang="fr-FR"/>
          </a:p>
        </p:txBody>
      </p:sp>
    </p:spTree>
    <p:extLst>
      <p:ext uri="{BB962C8B-B14F-4D97-AF65-F5344CB8AC3E}">
        <p14:creationId xmlns:p14="http://schemas.microsoft.com/office/powerpoint/2010/main" val="4123030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baseline="0"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solidFill>
                  <a:prstClr val="black"/>
                </a:solidFill>
              </a:rPr>
              <a:pPr/>
              <a:t>4</a:t>
            </a:fld>
            <a:endParaRPr lang="fr-FR">
              <a:solidFill>
                <a:prstClr val="black"/>
              </a:solidFill>
            </a:endParaRPr>
          </a:p>
        </p:txBody>
      </p:sp>
    </p:spTree>
    <p:extLst>
      <p:ext uri="{BB962C8B-B14F-4D97-AF65-F5344CB8AC3E}">
        <p14:creationId xmlns:p14="http://schemas.microsoft.com/office/powerpoint/2010/main" val="27003182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5</a:t>
            </a:fld>
            <a:endParaRPr lang="fr-FR"/>
          </a:p>
        </p:txBody>
      </p:sp>
    </p:spTree>
    <p:extLst>
      <p:ext uri="{BB962C8B-B14F-4D97-AF65-F5344CB8AC3E}">
        <p14:creationId xmlns:p14="http://schemas.microsoft.com/office/powerpoint/2010/main" val="26977515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6</a:t>
            </a:fld>
            <a:endParaRPr lang="fr-FR"/>
          </a:p>
        </p:txBody>
      </p:sp>
    </p:spTree>
    <p:extLst>
      <p:ext uri="{BB962C8B-B14F-4D97-AF65-F5344CB8AC3E}">
        <p14:creationId xmlns:p14="http://schemas.microsoft.com/office/powerpoint/2010/main" val="7913347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7</a:t>
            </a:fld>
            <a:endParaRPr lang="fr-FR"/>
          </a:p>
        </p:txBody>
      </p:sp>
    </p:spTree>
    <p:extLst>
      <p:ext uri="{BB962C8B-B14F-4D97-AF65-F5344CB8AC3E}">
        <p14:creationId xmlns:p14="http://schemas.microsoft.com/office/powerpoint/2010/main" val="14856641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t>8</a:t>
            </a:fld>
            <a:endParaRPr lang="fr-FR"/>
          </a:p>
        </p:txBody>
      </p:sp>
    </p:spTree>
    <p:extLst>
      <p:ext uri="{BB962C8B-B14F-4D97-AF65-F5344CB8AC3E}">
        <p14:creationId xmlns:p14="http://schemas.microsoft.com/office/powerpoint/2010/main" val="1850323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baseline="0" dirty="0"/>
          </a:p>
        </p:txBody>
      </p:sp>
      <p:sp>
        <p:nvSpPr>
          <p:cNvPr id="4" name="Espace réservé du numéro de diapositive 3"/>
          <p:cNvSpPr>
            <a:spLocks noGrp="1"/>
          </p:cNvSpPr>
          <p:nvPr>
            <p:ph type="sldNum" sz="quarter" idx="10"/>
          </p:nvPr>
        </p:nvSpPr>
        <p:spPr/>
        <p:txBody>
          <a:bodyPr/>
          <a:lstStyle/>
          <a:p>
            <a:fld id="{549EF8A0-0A69-4216-B658-E1A053081AB4}" type="slidenum">
              <a:rPr lang="fr-FR" smtClean="0">
                <a:solidFill>
                  <a:prstClr val="black"/>
                </a:solidFill>
              </a:rPr>
              <a:pPr/>
              <a:t>9</a:t>
            </a:fld>
            <a:endParaRPr lang="fr-FR">
              <a:solidFill>
                <a:prstClr val="black"/>
              </a:solidFill>
            </a:endParaRPr>
          </a:p>
        </p:txBody>
      </p:sp>
    </p:spTree>
    <p:extLst>
      <p:ext uri="{BB962C8B-B14F-4D97-AF65-F5344CB8AC3E}">
        <p14:creationId xmlns:p14="http://schemas.microsoft.com/office/powerpoint/2010/main" val="1256195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fr-FR"/>
              <a:t>Modifiez le style du titre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DB7AD151-ED68-45F1-AE44-0B4E3A4756F0}" type="datetime1">
              <a:rPr lang="en-US" smtClean="0"/>
              <a:t>10/16/18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463490946"/>
      </p:ext>
    </p:extLst>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fr-FR"/>
              <a:t>Modifiez le style du titre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Modifiez les styles du texte du masque</a:t>
            </a:r>
          </a:p>
        </p:txBody>
      </p:sp>
      <p:sp>
        <p:nvSpPr>
          <p:cNvPr id="4" name="Date Placeholder 3"/>
          <p:cNvSpPr>
            <a:spLocks noGrp="1"/>
          </p:cNvSpPr>
          <p:nvPr>
            <p:ph type="dt" sz="half" idx="10"/>
          </p:nvPr>
        </p:nvSpPr>
        <p:spPr/>
        <p:txBody>
          <a:bodyPr/>
          <a:lstStyle/>
          <a:p>
            <a:fld id="{DA3632F6-F609-47D3-921D-A29C88C2ABD8}" type="datetime1">
              <a:rPr lang="en-US" smtClean="0"/>
              <a:t>10/16/18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334253707"/>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fr-FR"/>
              <a:t>Modifiez le style du titre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Modifiez les styles du texte du masque</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Modifiez les styles du texte du masque</a:t>
            </a:r>
          </a:p>
        </p:txBody>
      </p:sp>
      <p:sp>
        <p:nvSpPr>
          <p:cNvPr id="4" name="Date Placeholder 3"/>
          <p:cNvSpPr>
            <a:spLocks noGrp="1"/>
          </p:cNvSpPr>
          <p:nvPr>
            <p:ph type="dt" sz="half" idx="10"/>
          </p:nvPr>
        </p:nvSpPr>
        <p:spPr/>
        <p:txBody>
          <a:bodyPr/>
          <a:lstStyle/>
          <a:p>
            <a:fld id="{DA3632F6-F609-47D3-921D-A29C88C2ABD8}" type="datetime1">
              <a:rPr lang="en-US" smtClean="0"/>
              <a:t>10/16/18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FAB73BC-B049-4115-A692-8D63A059BFB8}" type="slidenum">
              <a:rPr lang="en-US" smtClean="0"/>
              <a:pPr/>
              <a:t>‹N°›</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9976394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fr-FR"/>
              <a:t>Modifiez le style du titre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fr-FR"/>
              <a:t>Modifiez les styles du texte du masque</a:t>
            </a:r>
          </a:p>
        </p:txBody>
      </p:sp>
      <p:sp>
        <p:nvSpPr>
          <p:cNvPr id="5" name="Date Placeholder 4"/>
          <p:cNvSpPr>
            <a:spLocks noGrp="1"/>
          </p:cNvSpPr>
          <p:nvPr>
            <p:ph type="dt" sz="half" idx="10"/>
          </p:nvPr>
        </p:nvSpPr>
        <p:spPr/>
        <p:txBody>
          <a:bodyPr/>
          <a:lstStyle/>
          <a:p>
            <a:fld id="{DA3632F6-F609-47D3-921D-A29C88C2ABD8}" type="datetime1">
              <a:rPr lang="en-US" smtClean="0"/>
              <a:t>10/16/18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2262376514"/>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fr-FR"/>
              <a:t>Modifiez le style du titre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Modifiez les styles du texte du masque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fr-FR"/>
              <a:t>Modifiez les styles du texte du masque</a:t>
            </a:r>
          </a:p>
        </p:txBody>
      </p:sp>
      <p:sp>
        <p:nvSpPr>
          <p:cNvPr id="5" name="Date Placeholder 4"/>
          <p:cNvSpPr>
            <a:spLocks noGrp="1"/>
          </p:cNvSpPr>
          <p:nvPr>
            <p:ph type="dt" sz="half" idx="10"/>
          </p:nvPr>
        </p:nvSpPr>
        <p:spPr/>
        <p:txBody>
          <a:bodyPr/>
          <a:lstStyle/>
          <a:p>
            <a:fld id="{DA3632F6-F609-47D3-921D-A29C88C2ABD8}" type="datetime1">
              <a:rPr lang="en-US" smtClean="0"/>
              <a:t>10/16/18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AB73BC-B049-4115-A692-8D63A059BFB8}" type="slidenum">
              <a:rPr lang="en-US" smtClean="0"/>
              <a:pPr/>
              <a:t>‹N°›</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39820658"/>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fr-FR"/>
              <a:t>Modifiez le style du titre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Modifiez les styles du texte du masque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fr-FR"/>
              <a:t>Modifiez les styles du texte du masque</a:t>
            </a:r>
          </a:p>
        </p:txBody>
      </p:sp>
      <p:sp>
        <p:nvSpPr>
          <p:cNvPr id="5" name="Date Placeholder 4"/>
          <p:cNvSpPr>
            <a:spLocks noGrp="1"/>
          </p:cNvSpPr>
          <p:nvPr>
            <p:ph type="dt" sz="half" idx="10"/>
          </p:nvPr>
        </p:nvSpPr>
        <p:spPr/>
        <p:txBody>
          <a:bodyPr/>
          <a:lstStyle/>
          <a:p>
            <a:fld id="{DA3632F6-F609-47D3-921D-A29C88C2ABD8}" type="datetime1">
              <a:rPr lang="en-US" smtClean="0"/>
              <a:t>10/16/18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3050548807"/>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28375A20-0850-4EDE-8FD7-17F1FFBA2961}" type="datetime1">
              <a:rPr lang="en-US" smtClean="0"/>
              <a:t>10/16/18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3129267589"/>
      </p:ext>
    </p:extLst>
  </p:cSld>
  <p:clrMapOvr>
    <a:masterClrMapping/>
  </p:clrMapOvr>
  <p:transition spd="slow">
    <p:push/>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fr-FR"/>
              <a:t>Modifiez le style du titre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126A6EE2-BC6D-4F16-A029-A9173EC96704}" type="datetime1">
              <a:rPr lang="en-US" smtClean="0"/>
              <a:t>10/16/18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2274098592"/>
      </p:ext>
    </p:extLst>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fr-FR"/>
              <a:t>Modifiez le style du titre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15BC678E-D41C-4931-A3B5-5A7B95273344}" type="datetime1">
              <a:rPr lang="en-US" smtClean="0"/>
              <a:t>10/16/18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652864703"/>
      </p:ext>
    </p:extLst>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Modifiez les styles du texte du masque</a:t>
            </a:r>
          </a:p>
        </p:txBody>
      </p:sp>
      <p:sp>
        <p:nvSpPr>
          <p:cNvPr id="4" name="Date Placeholder 3"/>
          <p:cNvSpPr>
            <a:spLocks noGrp="1"/>
          </p:cNvSpPr>
          <p:nvPr>
            <p:ph type="dt" sz="half" idx="10"/>
          </p:nvPr>
        </p:nvSpPr>
        <p:spPr/>
        <p:txBody>
          <a:bodyPr/>
          <a:lstStyle/>
          <a:p>
            <a:fld id="{0BBE6EA8-B71A-440D-B4E8-14A27A3D5036}" type="datetime1">
              <a:rPr lang="en-US" smtClean="0"/>
              <a:t>10/16/18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2318225216"/>
      </p:ext>
    </p:extLst>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F3F5B7BE-D752-4448-8CAC-7741BCCB6657}" type="datetime1">
              <a:rPr lang="en-US" smtClean="0"/>
              <a:t>10/16/18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521349455"/>
      </p:ext>
    </p:extLst>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fr-FR"/>
              <a:t>Modifiez le style du titre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9611538-5C41-4C8F-86AE-135788E3164B}" type="datetime1">
              <a:rPr lang="en-US" smtClean="0"/>
              <a:t>10/16/18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599733044"/>
      </p:ext>
    </p:extLst>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763A4B5B-ED28-40B5-AE1B-2740CF97C99F}" type="datetime1">
              <a:rPr lang="en-US" smtClean="0"/>
              <a:t>10/16/18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431280714"/>
      </p:ext>
    </p:extLst>
  </p:cSld>
  <p:clrMapOvr>
    <a:masterClrMapping/>
  </p:clrMapOvr>
  <p:transition spd="slow">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84A1C6-6CFE-4E31-A426-06E5A0771B35}" type="datetime1">
              <a:rPr lang="en-US" smtClean="0"/>
              <a:t>10/16/18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3519286569"/>
      </p:ext>
    </p:extLst>
  </p:cSld>
  <p:clrMapOvr>
    <a:masterClrMapping/>
  </p:clrMapOvr>
  <p:transition spd="slow">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fr-FR"/>
              <a:t>Modifiez le style du titre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Modifiez les styles du texte du masque</a:t>
            </a:r>
          </a:p>
        </p:txBody>
      </p:sp>
      <p:sp>
        <p:nvSpPr>
          <p:cNvPr id="5" name="Date Placeholder 4"/>
          <p:cNvSpPr>
            <a:spLocks noGrp="1"/>
          </p:cNvSpPr>
          <p:nvPr>
            <p:ph type="dt" sz="half" idx="10"/>
          </p:nvPr>
        </p:nvSpPr>
        <p:spPr/>
        <p:txBody>
          <a:bodyPr/>
          <a:lstStyle/>
          <a:p>
            <a:fld id="{7C6A885E-C9EC-48F3-A25A-FE4DC70AAE7F}" type="datetime1">
              <a:rPr lang="en-US" smtClean="0"/>
              <a:t>10/16/18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3008665336"/>
      </p:ext>
    </p:extLst>
  </p:cSld>
  <p:clrMapOvr>
    <a:masterClrMapping/>
  </p:clrMapOvr>
  <p:transition spd="slow">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Modifiez les styles du texte du masque</a:t>
            </a:r>
          </a:p>
        </p:txBody>
      </p:sp>
      <p:sp>
        <p:nvSpPr>
          <p:cNvPr id="5" name="Date Placeholder 4"/>
          <p:cNvSpPr>
            <a:spLocks noGrp="1"/>
          </p:cNvSpPr>
          <p:nvPr>
            <p:ph type="dt" sz="half" idx="10"/>
          </p:nvPr>
        </p:nvSpPr>
        <p:spPr/>
        <p:txBody>
          <a:bodyPr/>
          <a:lstStyle/>
          <a:p>
            <a:fld id="{33C783B9-0375-4E07-8FEB-473656A39590}" type="datetime1">
              <a:rPr lang="en-US" smtClean="0"/>
              <a:t>10/16/18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284680734"/>
      </p:ext>
    </p:extLst>
  </p:cSld>
  <p:clrMapOvr>
    <a:masterClrMapping/>
  </p:clrMapOvr>
  <p:transition spd="slow">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DA3632F6-F609-47D3-921D-A29C88C2ABD8}" type="datetime1">
              <a:rPr lang="en-US" smtClean="0"/>
              <a:t>10/16/18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011862335"/>
      </p:ext>
    </p:extLst>
  </p:cSld>
  <p:clrMap bg1="lt1" tx1="dk1" bg2="lt2" tx2="dk2" accent1="accent1" accent2="accent2" accent3="accent3" accent4="accent4" accent5="accent5" accent6="accent6" hlink="hlink" folHlink="folHlink"/>
  <p:sldLayoutIdLst>
    <p:sldLayoutId id="2147483900" r:id="rId1"/>
    <p:sldLayoutId id="2147483901" r:id="rId2"/>
    <p:sldLayoutId id="2147483902" r:id="rId3"/>
    <p:sldLayoutId id="2147483903" r:id="rId4"/>
    <p:sldLayoutId id="2147483904" r:id="rId5"/>
    <p:sldLayoutId id="2147483905" r:id="rId6"/>
    <p:sldLayoutId id="2147483906" r:id="rId7"/>
    <p:sldLayoutId id="2147483907" r:id="rId8"/>
    <p:sldLayoutId id="2147483908" r:id="rId9"/>
    <p:sldLayoutId id="2147483909" r:id="rId10"/>
    <p:sldLayoutId id="2147483910" r:id="rId11"/>
    <p:sldLayoutId id="2147483911" r:id="rId12"/>
    <p:sldLayoutId id="2147483912" r:id="rId13"/>
    <p:sldLayoutId id="2147483913" r:id="rId14"/>
    <p:sldLayoutId id="2147483914" r:id="rId15"/>
    <p:sldLayoutId id="2147483915" r:id="rId16"/>
  </p:sldLayoutIdLst>
  <p:transition spd="slow">
    <p:push/>
  </p:transition>
  <p:hf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631759" y="2347646"/>
            <a:ext cx="10814304" cy="1781135"/>
          </a:xfrm>
        </p:spPr>
        <p:txBody>
          <a:bodyPr>
            <a:normAutofit fontScale="90000"/>
          </a:bodyPr>
          <a:lstStyle/>
          <a:p>
            <a:pPr algn="ctr"/>
            <a:r>
              <a:rPr lang="fr-FR" sz="4400" dirty="0"/>
              <a:t>E-commerce : utilisation des méta heuristiques pour la résolution du problème de détermination de l’offre gagnante</a:t>
            </a:r>
          </a:p>
        </p:txBody>
      </p:sp>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112" y="0"/>
            <a:ext cx="1701803" cy="1701803"/>
          </a:xfrm>
          <a:prstGeom prst="rect">
            <a:avLst/>
          </a:prstGeom>
        </p:spPr>
      </p:pic>
      <p:sp>
        <p:nvSpPr>
          <p:cNvPr id="7" name="ZoneTexte 6"/>
          <p:cNvSpPr txBox="1"/>
          <p:nvPr/>
        </p:nvSpPr>
        <p:spPr>
          <a:xfrm>
            <a:off x="8023850" y="4942095"/>
            <a:ext cx="4023591" cy="954107"/>
          </a:xfrm>
          <a:prstGeom prst="rect">
            <a:avLst/>
          </a:prstGeom>
          <a:noFill/>
        </p:spPr>
        <p:txBody>
          <a:bodyPr wrap="square" rtlCol="0">
            <a:spAutoFit/>
          </a:bodyPr>
          <a:lstStyle/>
          <a:p>
            <a:pPr algn="ctr"/>
            <a:r>
              <a:rPr lang="fr-FR" sz="2400" dirty="0"/>
              <a:t>Présenté par :</a:t>
            </a:r>
          </a:p>
          <a:p>
            <a:r>
              <a:rPr lang="fr-FR" sz="3200" dirty="0"/>
              <a:t>	 GUELLAL </a:t>
            </a:r>
            <a:r>
              <a:rPr lang="fr-FR" sz="3200" dirty="0" err="1"/>
              <a:t>Tiziri</a:t>
            </a:r>
            <a:endParaRPr lang="fr-FR" sz="3200" dirty="0"/>
          </a:p>
        </p:txBody>
      </p:sp>
    </p:spTree>
    <p:extLst>
      <p:ext uri="{BB962C8B-B14F-4D97-AF65-F5344CB8AC3E}">
        <p14:creationId xmlns:p14="http://schemas.microsoft.com/office/powerpoint/2010/main" val="3592684443"/>
      </p:ext>
    </p:extLst>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12192000" cy="1143000"/>
          </a:xfrm>
          <a:solidFill>
            <a:schemeClr val="accent1"/>
          </a:solidFill>
        </p:spPr>
        <p:txBody>
          <a:bodyPr>
            <a:normAutofit/>
          </a:bodyPr>
          <a:lstStyle/>
          <a:p>
            <a:r>
              <a:rPr lang="fr-FR" sz="4400" dirty="0">
                <a:solidFill>
                  <a:schemeClr val="bg1"/>
                </a:solidFill>
              </a:rPr>
              <a:t>Accueil</a:t>
            </a:r>
          </a:p>
        </p:txBody>
      </p:sp>
      <p:sp>
        <p:nvSpPr>
          <p:cNvPr id="4" name="Espace réservé du numéro de diapositive 3"/>
          <p:cNvSpPr>
            <a:spLocks noGrp="1"/>
          </p:cNvSpPr>
          <p:nvPr>
            <p:ph type="sldNum" sz="quarter" idx="12"/>
          </p:nvPr>
        </p:nvSpPr>
        <p:spPr/>
        <p:txBody>
          <a:bodyPr/>
          <a:lstStyle/>
          <a:p>
            <a:r>
              <a:rPr lang="en-US" dirty="0"/>
              <a:t>6</a:t>
            </a:r>
          </a:p>
        </p:txBody>
      </p:sp>
      <p:pic>
        <p:nvPicPr>
          <p:cNvPr id="3" name="Imag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0444" y="1935198"/>
            <a:ext cx="9251112" cy="3386310"/>
          </a:xfrm>
          <a:prstGeom prst="rect">
            <a:avLst/>
          </a:prstGeom>
        </p:spPr>
      </p:pic>
    </p:spTree>
    <p:extLst>
      <p:ext uri="{BB962C8B-B14F-4D97-AF65-F5344CB8AC3E}">
        <p14:creationId xmlns:p14="http://schemas.microsoft.com/office/powerpoint/2010/main" val="1874976470"/>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12192000" cy="1143000"/>
          </a:xfrm>
          <a:solidFill>
            <a:schemeClr val="accent1"/>
          </a:solidFill>
        </p:spPr>
        <p:txBody>
          <a:bodyPr>
            <a:normAutofit/>
          </a:bodyPr>
          <a:lstStyle/>
          <a:p>
            <a:r>
              <a:rPr lang="fr-FR" sz="4400" dirty="0">
                <a:solidFill>
                  <a:schemeClr val="bg1"/>
                </a:solidFill>
              </a:rPr>
              <a:t>Liste des benchmarks</a:t>
            </a:r>
          </a:p>
        </p:txBody>
      </p:sp>
      <p:sp>
        <p:nvSpPr>
          <p:cNvPr id="4" name="Espace réservé du numéro de diapositive 3"/>
          <p:cNvSpPr>
            <a:spLocks noGrp="1"/>
          </p:cNvSpPr>
          <p:nvPr>
            <p:ph type="sldNum" sz="quarter" idx="12"/>
          </p:nvPr>
        </p:nvSpPr>
        <p:spPr/>
        <p:txBody>
          <a:bodyPr/>
          <a:lstStyle/>
          <a:p>
            <a:r>
              <a:rPr lang="en-US" dirty="0"/>
              <a:t>7</a:t>
            </a:r>
          </a:p>
        </p:txBody>
      </p:sp>
      <p:pic>
        <p:nvPicPr>
          <p:cNvPr id="3" name="Imag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695" y="1306295"/>
            <a:ext cx="10603043" cy="5551705"/>
          </a:xfrm>
          <a:prstGeom prst="rect">
            <a:avLst/>
          </a:prstGeom>
        </p:spPr>
      </p:pic>
    </p:spTree>
    <p:extLst>
      <p:ext uri="{BB962C8B-B14F-4D97-AF65-F5344CB8AC3E}">
        <p14:creationId xmlns:p14="http://schemas.microsoft.com/office/powerpoint/2010/main" val="2713387640"/>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12192000" cy="1143000"/>
          </a:xfrm>
          <a:solidFill>
            <a:schemeClr val="accent1"/>
          </a:solidFill>
        </p:spPr>
        <p:txBody>
          <a:bodyPr>
            <a:normAutofit/>
          </a:bodyPr>
          <a:lstStyle/>
          <a:p>
            <a:r>
              <a:rPr lang="fr-FR" sz="4400" dirty="0">
                <a:solidFill>
                  <a:schemeClr val="bg1"/>
                </a:solidFill>
              </a:rPr>
              <a:t>Affichage benchmarks</a:t>
            </a:r>
          </a:p>
        </p:txBody>
      </p:sp>
      <p:sp>
        <p:nvSpPr>
          <p:cNvPr id="4" name="Espace réservé du numéro de diapositive 3"/>
          <p:cNvSpPr>
            <a:spLocks noGrp="1"/>
          </p:cNvSpPr>
          <p:nvPr>
            <p:ph type="sldNum" sz="quarter" idx="12"/>
          </p:nvPr>
        </p:nvSpPr>
        <p:spPr/>
        <p:txBody>
          <a:bodyPr/>
          <a:lstStyle/>
          <a:p>
            <a:r>
              <a:rPr lang="en-US" dirty="0"/>
              <a:t>8</a:t>
            </a:r>
          </a:p>
        </p:txBody>
      </p:sp>
      <p:pic>
        <p:nvPicPr>
          <p:cNvPr id="3" name="Imag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450" y="1259174"/>
            <a:ext cx="10787981" cy="5598826"/>
          </a:xfrm>
          <a:prstGeom prst="rect">
            <a:avLst/>
          </a:prstGeom>
        </p:spPr>
      </p:pic>
    </p:spTree>
    <p:extLst>
      <p:ext uri="{BB962C8B-B14F-4D97-AF65-F5344CB8AC3E}">
        <p14:creationId xmlns:p14="http://schemas.microsoft.com/office/powerpoint/2010/main" val="2506014594"/>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12192000" cy="1143000"/>
          </a:xfrm>
          <a:solidFill>
            <a:schemeClr val="accent1"/>
          </a:solidFill>
        </p:spPr>
        <p:txBody>
          <a:bodyPr>
            <a:normAutofit/>
          </a:bodyPr>
          <a:lstStyle/>
          <a:p>
            <a:r>
              <a:rPr lang="fr-FR" sz="4400" dirty="0">
                <a:solidFill>
                  <a:schemeClr val="bg1"/>
                </a:solidFill>
              </a:rPr>
              <a:t>Recherche Locale</a:t>
            </a:r>
          </a:p>
        </p:txBody>
      </p:sp>
      <p:sp>
        <p:nvSpPr>
          <p:cNvPr id="4" name="Espace réservé du numéro de diapositive 3"/>
          <p:cNvSpPr>
            <a:spLocks noGrp="1"/>
          </p:cNvSpPr>
          <p:nvPr>
            <p:ph type="sldNum" sz="quarter" idx="12"/>
          </p:nvPr>
        </p:nvSpPr>
        <p:spPr/>
        <p:txBody>
          <a:bodyPr/>
          <a:lstStyle/>
          <a:p>
            <a:r>
              <a:rPr lang="en-US" dirty="0"/>
              <a:t>9</a:t>
            </a:r>
          </a:p>
        </p:txBody>
      </p:sp>
      <p:pic>
        <p:nvPicPr>
          <p:cNvPr id="3" name="Imag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43000"/>
            <a:ext cx="5107714" cy="6209905"/>
          </a:xfrm>
          <a:prstGeom prst="rect">
            <a:avLst/>
          </a:prstGeom>
        </p:spPr>
      </p:pic>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2904" y="1152907"/>
            <a:ext cx="6369095" cy="6433523"/>
          </a:xfrm>
          <a:prstGeom prst="rect">
            <a:avLst/>
          </a:prstGeom>
        </p:spPr>
      </p:pic>
      <p:sp>
        <p:nvSpPr>
          <p:cNvPr id="6" name="Rectangle 5"/>
          <p:cNvSpPr/>
          <p:nvPr/>
        </p:nvSpPr>
        <p:spPr>
          <a:xfrm>
            <a:off x="5822904" y="6400800"/>
            <a:ext cx="1252453" cy="344774"/>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7" name="Rectangle 6"/>
          <p:cNvSpPr/>
          <p:nvPr/>
        </p:nvSpPr>
        <p:spPr>
          <a:xfrm>
            <a:off x="80035" y="6205928"/>
            <a:ext cx="1718785" cy="384748"/>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9" name="Ellipse 8"/>
          <p:cNvSpPr/>
          <p:nvPr/>
        </p:nvSpPr>
        <p:spPr>
          <a:xfrm>
            <a:off x="2758190" y="2743201"/>
            <a:ext cx="179882" cy="2098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Ellipse 10"/>
          <p:cNvSpPr/>
          <p:nvPr/>
        </p:nvSpPr>
        <p:spPr>
          <a:xfrm>
            <a:off x="7865904" y="2878113"/>
            <a:ext cx="179882" cy="2098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711739325"/>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12192000" cy="1143000"/>
          </a:xfrm>
          <a:solidFill>
            <a:schemeClr val="accent1"/>
          </a:solidFill>
        </p:spPr>
        <p:txBody>
          <a:bodyPr>
            <a:normAutofit/>
          </a:bodyPr>
          <a:lstStyle/>
          <a:p>
            <a:r>
              <a:rPr lang="fr-FR" sz="4400" dirty="0">
                <a:solidFill>
                  <a:schemeClr val="bg1"/>
                </a:solidFill>
              </a:rPr>
              <a:t>Recherche Taboue</a:t>
            </a:r>
          </a:p>
        </p:txBody>
      </p:sp>
      <p:sp>
        <p:nvSpPr>
          <p:cNvPr id="4" name="Espace réservé du numéro de diapositive 3"/>
          <p:cNvSpPr>
            <a:spLocks noGrp="1"/>
          </p:cNvSpPr>
          <p:nvPr>
            <p:ph type="sldNum" sz="quarter" idx="12"/>
          </p:nvPr>
        </p:nvSpPr>
        <p:spPr/>
        <p:txBody>
          <a:bodyPr/>
          <a:lstStyle/>
          <a:p>
            <a:r>
              <a:rPr lang="en-US" dirty="0"/>
              <a:t>10</a:t>
            </a:r>
          </a:p>
        </p:txBody>
      </p:sp>
      <p:pic>
        <p:nvPicPr>
          <p:cNvPr id="3" name="Imag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1724" y="699984"/>
            <a:ext cx="7200275" cy="6158016"/>
          </a:xfrm>
          <a:prstGeom prst="rect">
            <a:avLst/>
          </a:prstGeom>
        </p:spPr>
      </p:pic>
      <p:sp>
        <p:nvSpPr>
          <p:cNvPr id="5" name="ZoneTexte 4"/>
          <p:cNvSpPr txBox="1"/>
          <p:nvPr/>
        </p:nvSpPr>
        <p:spPr>
          <a:xfrm>
            <a:off x="224852" y="1842984"/>
            <a:ext cx="4991723" cy="3416320"/>
          </a:xfrm>
          <a:prstGeom prst="rect">
            <a:avLst/>
          </a:prstGeom>
          <a:noFill/>
        </p:spPr>
        <p:txBody>
          <a:bodyPr wrap="square" rtlCol="0">
            <a:spAutoFit/>
          </a:bodyPr>
          <a:lstStyle/>
          <a:p>
            <a:r>
              <a:rPr lang="fr-FR" sz="2400" dirty="0">
                <a:latin typeface="Century Gothic (Corps)"/>
              </a:rPr>
              <a:t>Meilleure solution trouvé en utilisant </a:t>
            </a:r>
          </a:p>
          <a:p>
            <a:r>
              <a:rPr lang="fr-FR" sz="2400" dirty="0">
                <a:latin typeface="Century Gothic (Corps)"/>
              </a:rPr>
              <a:t>la recherche taboue avec en paramètres 500 itérations</a:t>
            </a:r>
          </a:p>
          <a:p>
            <a:r>
              <a:rPr lang="fr-FR" sz="2400" dirty="0">
                <a:latin typeface="Century Gothic (Corps)"/>
              </a:rPr>
              <a:t>Stagnation max = 20</a:t>
            </a:r>
          </a:p>
          <a:p>
            <a:r>
              <a:rPr lang="fr-FR" sz="2400" dirty="0">
                <a:latin typeface="Century Gothic (Corps)"/>
              </a:rPr>
              <a:t>10 structures de voisinage</a:t>
            </a:r>
          </a:p>
          <a:p>
            <a:r>
              <a:rPr lang="fr-FR" sz="2400" dirty="0">
                <a:latin typeface="Century Gothic (Corps)"/>
              </a:rPr>
              <a:t>Et initialisation aléatoire</a:t>
            </a:r>
          </a:p>
          <a:p>
            <a:endParaRPr lang="fr-FR" sz="2400" dirty="0">
              <a:latin typeface="Century Gothic (Corps)"/>
            </a:endParaRPr>
          </a:p>
          <a:p>
            <a:r>
              <a:rPr lang="fr-FR" sz="2400" dirty="0">
                <a:latin typeface="Century Gothic (Corps)"/>
              </a:rPr>
              <a:t>Gain = 66636,769$</a:t>
            </a:r>
          </a:p>
        </p:txBody>
      </p:sp>
    </p:spTree>
    <p:extLst>
      <p:ext uri="{BB962C8B-B14F-4D97-AF65-F5344CB8AC3E}">
        <p14:creationId xmlns:p14="http://schemas.microsoft.com/office/powerpoint/2010/main" val="2239715299"/>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12192000" cy="1143000"/>
          </a:xfrm>
          <a:solidFill>
            <a:schemeClr val="accent1"/>
          </a:solidFill>
        </p:spPr>
        <p:txBody>
          <a:bodyPr>
            <a:normAutofit/>
          </a:bodyPr>
          <a:lstStyle/>
          <a:p>
            <a:r>
              <a:rPr lang="fr-FR" sz="4400" dirty="0">
                <a:solidFill>
                  <a:schemeClr val="bg1"/>
                </a:solidFill>
              </a:rPr>
              <a:t>Recherche Taboue Améliorée</a:t>
            </a:r>
          </a:p>
        </p:txBody>
      </p:sp>
      <p:sp>
        <p:nvSpPr>
          <p:cNvPr id="4" name="Espace réservé du numéro de diapositive 3"/>
          <p:cNvSpPr>
            <a:spLocks noGrp="1"/>
          </p:cNvSpPr>
          <p:nvPr>
            <p:ph type="sldNum" sz="quarter" idx="12"/>
          </p:nvPr>
        </p:nvSpPr>
        <p:spPr/>
        <p:txBody>
          <a:bodyPr/>
          <a:lstStyle/>
          <a:p>
            <a:r>
              <a:rPr lang="en-US" dirty="0"/>
              <a:t>11</a:t>
            </a:r>
          </a:p>
        </p:txBody>
      </p:sp>
      <p:pic>
        <p:nvPicPr>
          <p:cNvPr id="3" name="Imag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0720" y="899352"/>
            <a:ext cx="5671279" cy="5958647"/>
          </a:xfrm>
          <a:prstGeom prst="rect">
            <a:avLst/>
          </a:prstGeom>
        </p:spPr>
      </p:pic>
    </p:spTree>
    <p:extLst>
      <p:ext uri="{BB962C8B-B14F-4D97-AF65-F5344CB8AC3E}">
        <p14:creationId xmlns:p14="http://schemas.microsoft.com/office/powerpoint/2010/main" val="3477251729"/>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ZoneTexte 1"/>
          <p:cNvSpPr txBox="1"/>
          <p:nvPr/>
        </p:nvSpPr>
        <p:spPr>
          <a:xfrm>
            <a:off x="5974405" y="2893101"/>
            <a:ext cx="896400" cy="707886"/>
          </a:xfrm>
          <a:prstGeom prst="rect">
            <a:avLst/>
          </a:prstGeom>
          <a:noFill/>
        </p:spPr>
        <p:txBody>
          <a:bodyPr wrap="none" rtlCol="0">
            <a:spAutoFit/>
          </a:bodyPr>
          <a:lstStyle/>
          <a:p>
            <a:pPr algn="ctr"/>
            <a:r>
              <a:rPr lang="fr-FR" sz="4000" dirty="0">
                <a:latin typeface="Century Gothic (En-têtes)"/>
              </a:rPr>
              <a:t>Fin</a:t>
            </a:r>
          </a:p>
        </p:txBody>
      </p:sp>
    </p:spTree>
    <p:extLst>
      <p:ext uri="{BB962C8B-B14F-4D97-AF65-F5344CB8AC3E}">
        <p14:creationId xmlns:p14="http://schemas.microsoft.com/office/powerpoint/2010/main" val="2931801"/>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ZoneTexte 1"/>
          <p:cNvSpPr txBox="1"/>
          <p:nvPr/>
        </p:nvSpPr>
        <p:spPr>
          <a:xfrm>
            <a:off x="3717561" y="2893101"/>
            <a:ext cx="5889754" cy="707886"/>
          </a:xfrm>
          <a:prstGeom prst="rect">
            <a:avLst/>
          </a:prstGeom>
          <a:noFill/>
        </p:spPr>
        <p:txBody>
          <a:bodyPr wrap="none" rtlCol="0">
            <a:spAutoFit/>
          </a:bodyPr>
          <a:lstStyle/>
          <a:p>
            <a:pPr algn="ctr"/>
            <a:r>
              <a:rPr lang="fr-FR" sz="4000" dirty="0">
                <a:latin typeface="Century Gothic (En-têtes)"/>
              </a:rPr>
              <a:t>Description du problème </a:t>
            </a:r>
          </a:p>
        </p:txBody>
      </p:sp>
    </p:spTree>
    <p:extLst>
      <p:ext uri="{BB962C8B-B14F-4D97-AF65-F5344CB8AC3E}">
        <p14:creationId xmlns:p14="http://schemas.microsoft.com/office/powerpoint/2010/main" val="3645810268"/>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12192000" cy="1143000"/>
          </a:xfrm>
          <a:solidFill>
            <a:schemeClr val="accent1"/>
          </a:solidFill>
        </p:spPr>
        <p:txBody>
          <a:bodyPr>
            <a:normAutofit/>
          </a:bodyPr>
          <a:lstStyle/>
          <a:p>
            <a:r>
              <a:rPr lang="fr-FR" sz="4400" dirty="0">
                <a:solidFill>
                  <a:schemeClr val="bg1"/>
                </a:solidFill>
              </a:rPr>
              <a:t>Le problème des enchères</a:t>
            </a:r>
          </a:p>
        </p:txBody>
      </p:sp>
      <p:sp>
        <p:nvSpPr>
          <p:cNvPr id="4" name="Espace réservé du numéro de diapositive 3"/>
          <p:cNvSpPr>
            <a:spLocks noGrp="1"/>
          </p:cNvSpPr>
          <p:nvPr>
            <p:ph type="sldNum" sz="quarter" idx="12"/>
          </p:nvPr>
        </p:nvSpPr>
        <p:spPr/>
        <p:txBody>
          <a:bodyPr/>
          <a:lstStyle/>
          <a:p>
            <a:r>
              <a:rPr lang="en-US" dirty="0"/>
              <a:t>1</a:t>
            </a:r>
          </a:p>
        </p:txBody>
      </p:sp>
      <p:sp>
        <p:nvSpPr>
          <p:cNvPr id="3" name="ZoneTexte 2"/>
          <p:cNvSpPr txBox="1"/>
          <p:nvPr/>
        </p:nvSpPr>
        <p:spPr>
          <a:xfrm>
            <a:off x="1311579" y="3055808"/>
            <a:ext cx="9923490" cy="461665"/>
          </a:xfrm>
          <a:prstGeom prst="rect">
            <a:avLst/>
          </a:prstGeom>
          <a:noFill/>
        </p:spPr>
        <p:txBody>
          <a:bodyPr wrap="square" rtlCol="0">
            <a:spAutoFit/>
          </a:bodyPr>
          <a:lstStyle/>
          <a:p>
            <a:pPr marL="342900" indent="-342900">
              <a:buFont typeface="Arial" panose="020B0604020202020204" pitchFamily="34" charset="0"/>
              <a:buChar char="•"/>
            </a:pPr>
            <a:r>
              <a:rPr lang="fr-FR" sz="2400" dirty="0"/>
              <a:t>Problème NP-Complet</a:t>
            </a:r>
          </a:p>
        </p:txBody>
      </p:sp>
      <p:sp>
        <p:nvSpPr>
          <p:cNvPr id="5" name="ZoneTexte 4"/>
          <p:cNvSpPr txBox="1"/>
          <p:nvPr/>
        </p:nvSpPr>
        <p:spPr>
          <a:xfrm>
            <a:off x="1311579" y="3993942"/>
            <a:ext cx="9923490" cy="461665"/>
          </a:xfrm>
          <a:prstGeom prst="rect">
            <a:avLst/>
          </a:prstGeom>
          <a:noFill/>
        </p:spPr>
        <p:txBody>
          <a:bodyPr wrap="square" rtlCol="0">
            <a:spAutoFit/>
          </a:bodyPr>
          <a:lstStyle/>
          <a:p>
            <a:pPr marL="342900" indent="-342900">
              <a:buFont typeface="Arial" panose="020B0604020202020204" pitchFamily="34" charset="0"/>
              <a:buChar char="•"/>
            </a:pPr>
            <a:r>
              <a:rPr lang="fr-FR" sz="2400" dirty="0"/>
              <a:t>Résolution par méthode exacte trop couteuse</a:t>
            </a:r>
          </a:p>
        </p:txBody>
      </p:sp>
      <p:sp>
        <p:nvSpPr>
          <p:cNvPr id="6" name="ZoneTexte 5"/>
          <p:cNvSpPr txBox="1"/>
          <p:nvPr/>
        </p:nvSpPr>
        <p:spPr>
          <a:xfrm>
            <a:off x="1311579" y="4932077"/>
            <a:ext cx="9923490" cy="461665"/>
          </a:xfrm>
          <a:prstGeom prst="rect">
            <a:avLst/>
          </a:prstGeom>
          <a:noFill/>
        </p:spPr>
        <p:txBody>
          <a:bodyPr wrap="square" rtlCol="0">
            <a:spAutoFit/>
          </a:bodyPr>
          <a:lstStyle/>
          <a:p>
            <a:pPr marL="342900" indent="-342900">
              <a:buFont typeface="Arial" panose="020B0604020202020204" pitchFamily="34" charset="0"/>
              <a:buChar char="•"/>
            </a:pPr>
            <a:r>
              <a:rPr lang="fr-FR" sz="2400" dirty="0"/>
              <a:t>Approche espace des solutions</a:t>
            </a:r>
          </a:p>
        </p:txBody>
      </p:sp>
      <p:sp>
        <p:nvSpPr>
          <p:cNvPr id="7" name="ZoneTexte 6"/>
          <p:cNvSpPr txBox="1"/>
          <p:nvPr/>
        </p:nvSpPr>
        <p:spPr>
          <a:xfrm>
            <a:off x="1311579" y="2201634"/>
            <a:ext cx="9923490" cy="461665"/>
          </a:xfrm>
          <a:prstGeom prst="rect">
            <a:avLst/>
          </a:prstGeom>
          <a:noFill/>
        </p:spPr>
        <p:txBody>
          <a:bodyPr wrap="square" rtlCol="0">
            <a:spAutoFit/>
          </a:bodyPr>
          <a:lstStyle/>
          <a:p>
            <a:pPr marL="342900" indent="-342900">
              <a:buFont typeface="Arial" panose="020B0604020202020204" pitchFamily="34" charset="0"/>
              <a:buChar char="•"/>
            </a:pPr>
            <a:r>
              <a:rPr lang="fr-FR" sz="2400" dirty="0"/>
              <a:t>Ensemble d’offre, Ne pas vendre un produit deux fois</a:t>
            </a:r>
          </a:p>
        </p:txBody>
      </p:sp>
      <p:sp>
        <p:nvSpPr>
          <p:cNvPr id="8" name="ZoneTexte 7"/>
          <p:cNvSpPr txBox="1"/>
          <p:nvPr/>
        </p:nvSpPr>
        <p:spPr>
          <a:xfrm>
            <a:off x="1311579" y="6202627"/>
            <a:ext cx="9923490" cy="461665"/>
          </a:xfrm>
          <a:prstGeom prst="rect">
            <a:avLst/>
          </a:prstGeom>
          <a:noFill/>
        </p:spPr>
        <p:txBody>
          <a:bodyPr wrap="square" rtlCol="0">
            <a:spAutoFit/>
          </a:bodyPr>
          <a:lstStyle/>
          <a:p>
            <a:r>
              <a:rPr lang="fr-FR" sz="2400" dirty="0"/>
              <a:t> Nous avons donc choisi de tester 3 méta heuristiques</a:t>
            </a:r>
          </a:p>
        </p:txBody>
      </p:sp>
      <p:sp>
        <p:nvSpPr>
          <p:cNvPr id="9" name="ZoneTexte 8"/>
          <p:cNvSpPr txBox="1"/>
          <p:nvPr/>
        </p:nvSpPr>
        <p:spPr>
          <a:xfrm>
            <a:off x="1311579" y="1331488"/>
            <a:ext cx="9923490" cy="461665"/>
          </a:xfrm>
          <a:prstGeom prst="rect">
            <a:avLst/>
          </a:prstGeom>
          <a:noFill/>
        </p:spPr>
        <p:txBody>
          <a:bodyPr wrap="square" rtlCol="0">
            <a:spAutoFit/>
          </a:bodyPr>
          <a:lstStyle/>
          <a:p>
            <a:r>
              <a:rPr lang="fr-FR" sz="2400" dirty="0"/>
              <a:t>						</a:t>
            </a:r>
            <a:r>
              <a:rPr lang="fr-FR" sz="2400" b="1" dirty="0"/>
              <a:t>But ? Maximiser le gain ! </a:t>
            </a:r>
          </a:p>
        </p:txBody>
      </p:sp>
    </p:spTree>
    <p:extLst>
      <p:ext uri="{BB962C8B-B14F-4D97-AF65-F5344CB8AC3E}">
        <p14:creationId xmlns:p14="http://schemas.microsoft.com/office/powerpoint/2010/main" val="1726086286"/>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ZoneTexte 1"/>
          <p:cNvSpPr txBox="1"/>
          <p:nvPr/>
        </p:nvSpPr>
        <p:spPr>
          <a:xfrm>
            <a:off x="4530287" y="2893101"/>
            <a:ext cx="4264309" cy="707886"/>
          </a:xfrm>
          <a:prstGeom prst="rect">
            <a:avLst/>
          </a:prstGeom>
          <a:noFill/>
        </p:spPr>
        <p:txBody>
          <a:bodyPr wrap="none" rtlCol="0">
            <a:spAutoFit/>
          </a:bodyPr>
          <a:lstStyle/>
          <a:p>
            <a:pPr algn="ctr"/>
            <a:r>
              <a:rPr lang="fr-FR" sz="4000" dirty="0">
                <a:latin typeface="Century Gothic (En-têtes)"/>
              </a:rPr>
              <a:t>Méta-heuristiques</a:t>
            </a:r>
          </a:p>
        </p:txBody>
      </p:sp>
    </p:spTree>
    <p:extLst>
      <p:ext uri="{BB962C8B-B14F-4D97-AF65-F5344CB8AC3E}">
        <p14:creationId xmlns:p14="http://schemas.microsoft.com/office/powerpoint/2010/main" val="496506172"/>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12192000" cy="1143000"/>
          </a:xfrm>
          <a:solidFill>
            <a:schemeClr val="accent1"/>
          </a:solidFill>
        </p:spPr>
        <p:txBody>
          <a:bodyPr>
            <a:normAutofit/>
          </a:bodyPr>
          <a:lstStyle/>
          <a:p>
            <a:r>
              <a:rPr lang="fr-FR" sz="4400" dirty="0">
                <a:solidFill>
                  <a:schemeClr val="bg1"/>
                </a:solidFill>
              </a:rPr>
              <a:t>Recherche Locale</a:t>
            </a:r>
          </a:p>
        </p:txBody>
      </p:sp>
      <p:sp>
        <p:nvSpPr>
          <p:cNvPr id="4" name="Espace réservé du numéro de diapositive 3"/>
          <p:cNvSpPr>
            <a:spLocks noGrp="1"/>
          </p:cNvSpPr>
          <p:nvPr>
            <p:ph type="sldNum" sz="quarter" idx="12"/>
          </p:nvPr>
        </p:nvSpPr>
        <p:spPr/>
        <p:txBody>
          <a:bodyPr/>
          <a:lstStyle/>
          <a:p>
            <a:r>
              <a:rPr lang="en-US" dirty="0"/>
              <a:t>2</a:t>
            </a:r>
          </a:p>
        </p:txBody>
      </p:sp>
      <p:sp>
        <p:nvSpPr>
          <p:cNvPr id="5" name="ZoneTexte 4"/>
          <p:cNvSpPr txBox="1"/>
          <p:nvPr/>
        </p:nvSpPr>
        <p:spPr>
          <a:xfrm>
            <a:off x="1311579" y="1940689"/>
            <a:ext cx="9923490" cy="461665"/>
          </a:xfrm>
          <a:prstGeom prst="rect">
            <a:avLst/>
          </a:prstGeom>
          <a:noFill/>
        </p:spPr>
        <p:txBody>
          <a:bodyPr wrap="square" rtlCol="0">
            <a:spAutoFit/>
          </a:bodyPr>
          <a:lstStyle/>
          <a:p>
            <a:pPr marL="342900" indent="-342900">
              <a:buFont typeface="Arial" panose="020B0604020202020204" pitchFamily="34" charset="0"/>
              <a:buChar char="•"/>
            </a:pPr>
            <a:r>
              <a:rPr lang="fr-FR" sz="2400" dirty="0"/>
              <a:t>Prendre une solution aléatoire</a:t>
            </a:r>
          </a:p>
        </p:txBody>
      </p:sp>
      <p:sp>
        <p:nvSpPr>
          <p:cNvPr id="6" name="ZoneTexte 5"/>
          <p:cNvSpPr txBox="1"/>
          <p:nvPr/>
        </p:nvSpPr>
        <p:spPr>
          <a:xfrm>
            <a:off x="1311579" y="2959303"/>
            <a:ext cx="9923490" cy="461665"/>
          </a:xfrm>
          <a:prstGeom prst="rect">
            <a:avLst/>
          </a:prstGeom>
          <a:noFill/>
        </p:spPr>
        <p:txBody>
          <a:bodyPr wrap="square" rtlCol="0">
            <a:spAutoFit/>
          </a:bodyPr>
          <a:lstStyle/>
          <a:p>
            <a:pPr marL="342900" indent="-342900">
              <a:buFont typeface="Arial" panose="020B0604020202020204" pitchFamily="34" charset="0"/>
              <a:buChar char="•"/>
            </a:pPr>
            <a:r>
              <a:rPr lang="fr-FR" sz="2400" dirty="0"/>
              <a:t>Générer le voisinage en étoile et prendre le meilleur voisin</a:t>
            </a:r>
          </a:p>
        </p:txBody>
      </p:sp>
      <p:sp>
        <p:nvSpPr>
          <p:cNvPr id="7" name="ZoneTexte 6"/>
          <p:cNvSpPr txBox="1"/>
          <p:nvPr/>
        </p:nvSpPr>
        <p:spPr>
          <a:xfrm>
            <a:off x="1311579" y="3977917"/>
            <a:ext cx="9923490" cy="461665"/>
          </a:xfrm>
          <a:prstGeom prst="rect">
            <a:avLst/>
          </a:prstGeom>
          <a:noFill/>
        </p:spPr>
        <p:txBody>
          <a:bodyPr wrap="square" rtlCol="0">
            <a:spAutoFit/>
          </a:bodyPr>
          <a:lstStyle/>
          <a:p>
            <a:pPr marL="342900" indent="-342900">
              <a:buFont typeface="Arial" panose="020B0604020202020204" pitchFamily="34" charset="0"/>
              <a:buChar char="•"/>
            </a:pPr>
            <a:r>
              <a:rPr lang="fr-FR" sz="2400" dirty="0"/>
              <a:t>Répéter le processus pendant un nombre d’itérations fixé</a:t>
            </a:r>
          </a:p>
        </p:txBody>
      </p:sp>
      <p:sp>
        <p:nvSpPr>
          <p:cNvPr id="8" name="ZoneTexte 7"/>
          <p:cNvSpPr txBox="1"/>
          <p:nvPr/>
        </p:nvSpPr>
        <p:spPr>
          <a:xfrm>
            <a:off x="1311579" y="4996531"/>
            <a:ext cx="9923490" cy="830997"/>
          </a:xfrm>
          <a:prstGeom prst="rect">
            <a:avLst/>
          </a:prstGeom>
          <a:noFill/>
        </p:spPr>
        <p:txBody>
          <a:bodyPr wrap="square" rtlCol="0">
            <a:spAutoFit/>
          </a:bodyPr>
          <a:lstStyle/>
          <a:p>
            <a:pPr marL="342900" indent="-342900">
              <a:buFont typeface="Arial" panose="020B0604020202020204" pitchFamily="34" charset="0"/>
              <a:buChar char="•"/>
            </a:pPr>
            <a:r>
              <a:rPr lang="fr-FR" sz="2400" dirty="0"/>
              <a:t>Si la solution stagne durant un nombre d’itération X (stagnation) la recherche s’arrête. </a:t>
            </a:r>
          </a:p>
        </p:txBody>
      </p:sp>
    </p:spTree>
    <p:extLst>
      <p:ext uri="{BB962C8B-B14F-4D97-AF65-F5344CB8AC3E}">
        <p14:creationId xmlns:p14="http://schemas.microsoft.com/office/powerpoint/2010/main" val="2603816999"/>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12192000" cy="1143000"/>
          </a:xfrm>
          <a:solidFill>
            <a:schemeClr val="accent1"/>
          </a:solidFill>
        </p:spPr>
        <p:txBody>
          <a:bodyPr>
            <a:normAutofit/>
          </a:bodyPr>
          <a:lstStyle/>
          <a:p>
            <a:r>
              <a:rPr lang="fr-FR" sz="4400" dirty="0">
                <a:solidFill>
                  <a:schemeClr val="bg1"/>
                </a:solidFill>
              </a:rPr>
              <a:t>Recherche Locale</a:t>
            </a:r>
          </a:p>
        </p:txBody>
      </p:sp>
      <p:sp>
        <p:nvSpPr>
          <p:cNvPr id="4" name="Espace réservé du numéro de diapositive 3"/>
          <p:cNvSpPr>
            <a:spLocks noGrp="1"/>
          </p:cNvSpPr>
          <p:nvPr>
            <p:ph type="sldNum" sz="quarter" idx="12"/>
          </p:nvPr>
        </p:nvSpPr>
        <p:spPr/>
        <p:txBody>
          <a:bodyPr/>
          <a:lstStyle/>
          <a:p>
            <a:r>
              <a:rPr lang="en-US" dirty="0"/>
              <a:t>3</a:t>
            </a:r>
          </a:p>
        </p:txBody>
      </p:sp>
      <p:sp>
        <p:nvSpPr>
          <p:cNvPr id="5" name="ZoneTexte 4"/>
          <p:cNvSpPr txBox="1"/>
          <p:nvPr/>
        </p:nvSpPr>
        <p:spPr>
          <a:xfrm>
            <a:off x="1311579" y="1940689"/>
            <a:ext cx="9923490" cy="461665"/>
          </a:xfrm>
          <a:prstGeom prst="rect">
            <a:avLst/>
          </a:prstGeom>
          <a:noFill/>
        </p:spPr>
        <p:txBody>
          <a:bodyPr wrap="square" rtlCol="0">
            <a:spAutoFit/>
          </a:bodyPr>
          <a:lstStyle/>
          <a:p>
            <a:r>
              <a:rPr lang="fr-FR" sz="2400" dirty="0"/>
              <a:t>Problèmes ?</a:t>
            </a:r>
          </a:p>
        </p:txBody>
      </p:sp>
      <p:sp>
        <p:nvSpPr>
          <p:cNvPr id="6" name="ZoneTexte 5"/>
          <p:cNvSpPr txBox="1"/>
          <p:nvPr/>
        </p:nvSpPr>
        <p:spPr>
          <a:xfrm>
            <a:off x="1311579" y="2959303"/>
            <a:ext cx="9923490" cy="461665"/>
          </a:xfrm>
          <a:prstGeom prst="rect">
            <a:avLst/>
          </a:prstGeom>
          <a:noFill/>
        </p:spPr>
        <p:txBody>
          <a:bodyPr wrap="square" rtlCol="0">
            <a:spAutoFit/>
          </a:bodyPr>
          <a:lstStyle/>
          <a:p>
            <a:pPr marL="342900" indent="-342900">
              <a:buFont typeface="Arial" panose="020B0604020202020204" pitchFamily="34" charset="0"/>
              <a:buChar char="•"/>
            </a:pPr>
            <a:r>
              <a:rPr lang="fr-FR" sz="2400" dirty="0"/>
              <a:t>Tomber facilement dans des optimum locaux</a:t>
            </a:r>
          </a:p>
        </p:txBody>
      </p:sp>
      <p:sp>
        <p:nvSpPr>
          <p:cNvPr id="7" name="ZoneTexte 6"/>
          <p:cNvSpPr txBox="1"/>
          <p:nvPr/>
        </p:nvSpPr>
        <p:spPr>
          <a:xfrm>
            <a:off x="1419009" y="3977917"/>
            <a:ext cx="9923490" cy="461665"/>
          </a:xfrm>
          <a:prstGeom prst="rect">
            <a:avLst/>
          </a:prstGeom>
          <a:noFill/>
        </p:spPr>
        <p:txBody>
          <a:bodyPr wrap="square" rtlCol="0">
            <a:spAutoFit/>
          </a:bodyPr>
          <a:lstStyle/>
          <a:p>
            <a:pPr marL="342900" indent="-342900">
              <a:buFont typeface="Arial" panose="020B0604020202020204" pitchFamily="34" charset="0"/>
              <a:buChar char="•"/>
            </a:pPr>
            <a:r>
              <a:rPr lang="fr-FR" sz="2400" dirty="0"/>
              <a:t>Dépend de la solution initiale (aléatoire)</a:t>
            </a:r>
          </a:p>
        </p:txBody>
      </p:sp>
    </p:spTree>
    <p:extLst>
      <p:ext uri="{BB962C8B-B14F-4D97-AF65-F5344CB8AC3E}">
        <p14:creationId xmlns:p14="http://schemas.microsoft.com/office/powerpoint/2010/main" val="3713808844"/>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12192000" cy="1143000"/>
          </a:xfrm>
          <a:solidFill>
            <a:schemeClr val="accent1"/>
          </a:solidFill>
        </p:spPr>
        <p:txBody>
          <a:bodyPr>
            <a:normAutofit/>
          </a:bodyPr>
          <a:lstStyle/>
          <a:p>
            <a:r>
              <a:rPr lang="fr-FR" sz="4400" dirty="0">
                <a:solidFill>
                  <a:schemeClr val="bg1"/>
                </a:solidFill>
              </a:rPr>
              <a:t>Recherche Taboue</a:t>
            </a:r>
          </a:p>
        </p:txBody>
      </p:sp>
      <p:sp>
        <p:nvSpPr>
          <p:cNvPr id="4" name="Espace réservé du numéro de diapositive 3"/>
          <p:cNvSpPr>
            <a:spLocks noGrp="1"/>
          </p:cNvSpPr>
          <p:nvPr>
            <p:ph type="sldNum" sz="quarter" idx="12"/>
          </p:nvPr>
        </p:nvSpPr>
        <p:spPr/>
        <p:txBody>
          <a:bodyPr/>
          <a:lstStyle/>
          <a:p>
            <a:r>
              <a:rPr lang="en-US" dirty="0"/>
              <a:t>4</a:t>
            </a:r>
          </a:p>
        </p:txBody>
      </p:sp>
      <p:sp>
        <p:nvSpPr>
          <p:cNvPr id="5" name="ZoneTexte 4"/>
          <p:cNvSpPr txBox="1"/>
          <p:nvPr/>
        </p:nvSpPr>
        <p:spPr>
          <a:xfrm>
            <a:off x="1311579" y="2422608"/>
            <a:ext cx="9923490" cy="830997"/>
          </a:xfrm>
          <a:prstGeom prst="rect">
            <a:avLst/>
          </a:prstGeom>
          <a:noFill/>
        </p:spPr>
        <p:txBody>
          <a:bodyPr wrap="square" rtlCol="0">
            <a:spAutoFit/>
          </a:bodyPr>
          <a:lstStyle/>
          <a:p>
            <a:pPr marL="342900" indent="-342900">
              <a:buFont typeface="Arial" panose="020B0604020202020204" pitchFamily="34" charset="0"/>
              <a:buChar char="•"/>
            </a:pPr>
            <a:r>
              <a:rPr lang="fr-FR" sz="2400" dirty="0"/>
              <a:t>Essaye de contourner les optimum locaux grâce à un mécanisme de diversification</a:t>
            </a:r>
          </a:p>
        </p:txBody>
      </p:sp>
      <p:sp>
        <p:nvSpPr>
          <p:cNvPr id="6" name="ZoneTexte 5"/>
          <p:cNvSpPr txBox="1"/>
          <p:nvPr/>
        </p:nvSpPr>
        <p:spPr>
          <a:xfrm>
            <a:off x="1311579" y="3606831"/>
            <a:ext cx="9923490" cy="2308324"/>
          </a:xfrm>
          <a:prstGeom prst="rect">
            <a:avLst/>
          </a:prstGeom>
          <a:noFill/>
        </p:spPr>
        <p:txBody>
          <a:bodyPr wrap="square" rtlCol="0">
            <a:spAutoFit/>
          </a:bodyPr>
          <a:lstStyle/>
          <a:p>
            <a:pPr marL="342900" indent="-342900">
              <a:buFont typeface="Arial" panose="020B0604020202020204" pitchFamily="34" charset="0"/>
              <a:buChar char="•"/>
            </a:pPr>
            <a:r>
              <a:rPr lang="fr-FR" sz="2400" dirty="0"/>
              <a:t>Diversification : </a:t>
            </a:r>
          </a:p>
          <a:p>
            <a:pPr marL="342900" indent="-342900">
              <a:buFont typeface="Arial" panose="020B0604020202020204" pitchFamily="34" charset="0"/>
              <a:buChar char="•"/>
            </a:pPr>
            <a:endParaRPr lang="fr-FR" sz="2400" dirty="0"/>
          </a:p>
          <a:p>
            <a:pPr marL="1371600" lvl="2" indent="-457200">
              <a:buFont typeface="+mj-lt"/>
              <a:buAutoNum type="arabicPeriod"/>
            </a:pPr>
            <a:r>
              <a:rPr lang="fr-FR" sz="2400" dirty="0"/>
              <a:t>générer des structures de voisinages aléatoires</a:t>
            </a:r>
          </a:p>
          <a:p>
            <a:pPr marL="1371600" lvl="2" indent="-457200">
              <a:buFont typeface="+mj-lt"/>
              <a:buAutoNum type="arabicPeriod"/>
            </a:pPr>
            <a:endParaRPr lang="fr-FR" sz="2400" dirty="0"/>
          </a:p>
          <a:p>
            <a:pPr marL="1371600" lvl="2" indent="-457200">
              <a:buFont typeface="+mj-lt"/>
              <a:buAutoNum type="arabicPeriod"/>
            </a:pPr>
            <a:r>
              <a:rPr lang="fr-FR" sz="2400" dirty="0"/>
              <a:t>Si le seuil de stagnation est atteint, sauvegarder ma meilleure solution trouvée et réinitialiser le processus.</a:t>
            </a:r>
          </a:p>
        </p:txBody>
      </p:sp>
    </p:spTree>
    <p:extLst>
      <p:ext uri="{BB962C8B-B14F-4D97-AF65-F5344CB8AC3E}">
        <p14:creationId xmlns:p14="http://schemas.microsoft.com/office/powerpoint/2010/main" val="3698558248"/>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12192000" cy="1143000"/>
          </a:xfrm>
          <a:solidFill>
            <a:schemeClr val="accent1"/>
          </a:solidFill>
        </p:spPr>
        <p:txBody>
          <a:bodyPr>
            <a:normAutofit/>
          </a:bodyPr>
          <a:lstStyle/>
          <a:p>
            <a:r>
              <a:rPr lang="fr-FR" sz="4400" dirty="0">
                <a:solidFill>
                  <a:schemeClr val="bg1"/>
                </a:solidFill>
              </a:rPr>
              <a:t>Recherche Taboue Améliorée</a:t>
            </a:r>
          </a:p>
        </p:txBody>
      </p:sp>
      <p:sp>
        <p:nvSpPr>
          <p:cNvPr id="4" name="Espace réservé du numéro de diapositive 3"/>
          <p:cNvSpPr>
            <a:spLocks noGrp="1"/>
          </p:cNvSpPr>
          <p:nvPr>
            <p:ph type="sldNum" sz="quarter" idx="12"/>
          </p:nvPr>
        </p:nvSpPr>
        <p:spPr/>
        <p:txBody>
          <a:bodyPr/>
          <a:lstStyle/>
          <a:p>
            <a:r>
              <a:rPr lang="en-US" dirty="0"/>
              <a:t>5</a:t>
            </a:r>
          </a:p>
        </p:txBody>
      </p:sp>
      <p:sp>
        <p:nvSpPr>
          <p:cNvPr id="5" name="ZoneTexte 4"/>
          <p:cNvSpPr txBox="1"/>
          <p:nvPr/>
        </p:nvSpPr>
        <p:spPr>
          <a:xfrm>
            <a:off x="1134255" y="2677439"/>
            <a:ext cx="9923490" cy="2308324"/>
          </a:xfrm>
          <a:prstGeom prst="rect">
            <a:avLst/>
          </a:prstGeom>
          <a:noFill/>
        </p:spPr>
        <p:txBody>
          <a:bodyPr wrap="square" rtlCol="0">
            <a:spAutoFit/>
          </a:bodyPr>
          <a:lstStyle/>
          <a:p>
            <a:pPr marL="342900" indent="-342900" algn="ctr">
              <a:lnSpc>
                <a:spcPct val="150000"/>
              </a:lnSpc>
              <a:buFont typeface="Arial" panose="020B0604020202020204" pitchFamily="34" charset="0"/>
              <a:buChar char="•"/>
            </a:pPr>
            <a:r>
              <a:rPr lang="fr-FR" sz="2400" dirty="0"/>
              <a:t>Lors de la génération des structure de voisinages, il est préférable d’effectuer une recherche locale au niveau de chaque voisin afin de déterminé la meilleure combinaison d’offre déjà au niveau de la génération des voisins.</a:t>
            </a:r>
          </a:p>
        </p:txBody>
      </p:sp>
    </p:spTree>
    <p:extLst>
      <p:ext uri="{BB962C8B-B14F-4D97-AF65-F5344CB8AC3E}">
        <p14:creationId xmlns:p14="http://schemas.microsoft.com/office/powerpoint/2010/main" val="1504472543"/>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ZoneTexte 1"/>
          <p:cNvSpPr txBox="1"/>
          <p:nvPr/>
        </p:nvSpPr>
        <p:spPr>
          <a:xfrm>
            <a:off x="3749148" y="2893101"/>
            <a:ext cx="5346913" cy="707886"/>
          </a:xfrm>
          <a:prstGeom prst="rect">
            <a:avLst/>
          </a:prstGeom>
          <a:noFill/>
        </p:spPr>
        <p:txBody>
          <a:bodyPr wrap="none" rtlCol="0">
            <a:spAutoFit/>
          </a:bodyPr>
          <a:lstStyle/>
          <a:p>
            <a:pPr algn="ctr"/>
            <a:r>
              <a:rPr lang="fr-FR" sz="4000" dirty="0">
                <a:latin typeface="Century Gothic (En-têtes)"/>
              </a:rPr>
              <a:t>Interfaces / Application</a:t>
            </a:r>
          </a:p>
        </p:txBody>
      </p:sp>
    </p:spTree>
    <p:extLst>
      <p:ext uri="{BB962C8B-B14F-4D97-AF65-F5344CB8AC3E}">
        <p14:creationId xmlns:p14="http://schemas.microsoft.com/office/powerpoint/2010/main" val="3022656535"/>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
</file>

<file path=ppt/theme/theme1.xml><?xml version="1.0" encoding="utf-8"?>
<a:theme xmlns:a="http://schemas.openxmlformats.org/drawingml/2006/main" name="Brin">
  <a:themeElements>
    <a:clrScheme name="Brin">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Brin">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rin">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3745</TotalTime>
  <Words>269</Words>
  <Application>Microsoft Macintosh PowerPoint</Application>
  <PresentationFormat>Grand écran</PresentationFormat>
  <Paragraphs>72</Paragraphs>
  <Slides>16</Slides>
  <Notes>16</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16</vt:i4>
      </vt:variant>
    </vt:vector>
  </HeadingPairs>
  <TitlesOfParts>
    <vt:vector size="23" baseType="lpstr">
      <vt:lpstr>Arial</vt:lpstr>
      <vt:lpstr>Calibri</vt:lpstr>
      <vt:lpstr>Century Gothic</vt:lpstr>
      <vt:lpstr>Century Gothic (Corps)</vt:lpstr>
      <vt:lpstr>Century Gothic (En-têtes)</vt:lpstr>
      <vt:lpstr>Wingdings 3</vt:lpstr>
      <vt:lpstr>Brin</vt:lpstr>
      <vt:lpstr>E-commerce : utilisation des méta heuristiques pour la résolution du problème de détermination de l’offre gagnante</vt:lpstr>
      <vt:lpstr>Présentation PowerPoint</vt:lpstr>
      <vt:lpstr>Le problème des enchères</vt:lpstr>
      <vt:lpstr>Présentation PowerPoint</vt:lpstr>
      <vt:lpstr>Recherche Locale</vt:lpstr>
      <vt:lpstr>Recherche Locale</vt:lpstr>
      <vt:lpstr>Recherche Taboue</vt:lpstr>
      <vt:lpstr>Recherche Taboue Améliorée</vt:lpstr>
      <vt:lpstr>Présentation PowerPoint</vt:lpstr>
      <vt:lpstr>Accueil</vt:lpstr>
      <vt:lpstr>Liste des benchmarks</vt:lpstr>
      <vt:lpstr>Affichage benchmarks</vt:lpstr>
      <vt:lpstr>Recherche Locale</vt:lpstr>
      <vt:lpstr>Recherche Taboue</vt:lpstr>
      <vt:lpstr>Recherche Taboue Améliorée</vt:lpstr>
      <vt:lpstr>Présentation PowerPoint</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Rachid Merabtene</cp:lastModifiedBy>
  <cp:revision>498</cp:revision>
  <dcterms:created xsi:type="dcterms:W3CDTF">2014-05-21T12:08:54Z</dcterms:created>
  <dcterms:modified xsi:type="dcterms:W3CDTF">2018-10-16T08:44:08Z</dcterms:modified>
</cp:coreProperties>
</file>

<file path=docProps/thumbnail.jpeg>
</file>